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09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46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749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499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76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223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304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89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03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98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55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43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55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196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05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35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09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0E51C4-EC3F-4F53-8501-BF0C91DC138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042B7F-CF38-4EFE-8CD0-49024113D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37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F6F1-7561-DED2-EF20-D79EB4714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023" y="245534"/>
            <a:ext cx="9471999" cy="2616199"/>
          </a:xfrm>
        </p:spPr>
        <p:txBody>
          <a:bodyPr>
            <a:normAutofit/>
          </a:bodyPr>
          <a:lstStyle/>
          <a:p>
            <a:r>
              <a:rPr lang="en-IN" sz="8000" b="0" i="0" dirty="0">
                <a:solidFill>
                  <a:srgbClr val="000000"/>
                </a:solidFill>
                <a:effectLst/>
                <a:latin typeface="Inter"/>
              </a:rPr>
              <a:t>Mid Term Assessment</a:t>
            </a:r>
            <a:endParaRPr lang="en-IN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FC185-B66A-D8A8-B442-84739977A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5223932"/>
            <a:ext cx="6987645" cy="1388534"/>
          </a:xfrm>
        </p:spPr>
        <p:txBody>
          <a:bodyPr/>
          <a:lstStyle/>
          <a:p>
            <a:r>
              <a:rPr lang="en-US" dirty="0"/>
              <a:t>Yatharth Deoly</a:t>
            </a:r>
          </a:p>
          <a:p>
            <a:r>
              <a:rPr lang="en-US" dirty="0"/>
              <a:t>Student ID: </a:t>
            </a:r>
            <a:r>
              <a:rPr lang="en-IN" dirty="0"/>
              <a:t>224207854</a:t>
            </a:r>
          </a:p>
        </p:txBody>
      </p:sp>
    </p:spTree>
    <p:extLst>
      <p:ext uri="{BB962C8B-B14F-4D97-AF65-F5344CB8AC3E}">
        <p14:creationId xmlns:p14="http://schemas.microsoft.com/office/powerpoint/2010/main" val="293323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A429-DC43-999C-E836-00C23CB8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04775"/>
            <a:ext cx="10018713" cy="771524"/>
          </a:xfrm>
        </p:spPr>
        <p:txBody>
          <a:bodyPr>
            <a:normAutofit/>
          </a:bodyPr>
          <a:lstStyle/>
          <a:p>
            <a:r>
              <a:rPr lang="en-US" sz="4400" dirty="0"/>
              <a:t>Data Scaling</a:t>
            </a:r>
            <a:endParaRPr lang="en-IN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16F96-AB5C-AA06-3673-D32A087B8B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4784" y="1200149"/>
                <a:ext cx="10018713" cy="5010151"/>
              </a:xfrm>
            </p:spPr>
            <p:txBody>
              <a:bodyPr/>
              <a:lstStyle/>
              <a:p>
                <a:r>
                  <a:rPr lang="en-US" dirty="0"/>
                  <a:t>As we are considering only X1, X2, X3, X5 as features with Y as target.</a:t>
                </a:r>
              </a:p>
              <a:p>
                <a:r>
                  <a:rPr lang="en-US" dirty="0"/>
                  <a:t>Data scaling has been applied for all parms, so values ranges between -1 to 1.</a:t>
                </a:r>
              </a:p>
              <a:p>
                <a:r>
                  <a:rPr lang="en-US" dirty="0"/>
                  <a:t>Z-Score technique has been applied to achieve this range.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=0.15×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where:</a:t>
                </a:r>
              </a:p>
              <a:p>
                <a:pPr lvl="1"/>
                <a:r>
                  <a:rPr lang="en-US" dirty="0"/>
                  <a:t>Z	= standard score</a:t>
                </a:r>
              </a:p>
              <a:p>
                <a:pPr lvl="1"/>
                <a:r>
                  <a:rPr lang="en-US" dirty="0"/>
                  <a:t>x	= observed value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	= mean of the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standard deviation of the sample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16F96-AB5C-AA06-3673-D32A087B8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784" y="1200149"/>
                <a:ext cx="10018713" cy="5010151"/>
              </a:xfrm>
              <a:blipFill>
                <a:blip r:embed="rId4"/>
                <a:stretch>
                  <a:fillRect l="-1582" t="-1703" b="-13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de_10">
            <a:hlinkClick r:id="" action="ppaction://media"/>
            <a:extLst>
              <a:ext uri="{FF2B5EF4-FFF2-40B4-BE49-F238E27FC236}">
                <a16:creationId xmlns:a16="http://schemas.microsoft.com/office/drawing/2014/main" id="{E1AF5ACA-4A2C-EF46-19AA-A5FEA1524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6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97"/>
    </mc:Choice>
    <mc:Fallback>
      <p:transition spd="slow" advTm="40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A429-DC43-999C-E836-00C23CB8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04775"/>
            <a:ext cx="10018713" cy="771524"/>
          </a:xfrm>
        </p:spPr>
        <p:txBody>
          <a:bodyPr>
            <a:normAutofit/>
          </a:bodyPr>
          <a:lstStyle/>
          <a:p>
            <a:r>
              <a:rPr lang="en-US" sz="4400" dirty="0"/>
              <a:t>Aggregation Functions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16F96-AB5C-AA06-3673-D32A087B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095374"/>
            <a:ext cx="10018713" cy="5010151"/>
          </a:xfrm>
        </p:spPr>
        <p:txBody>
          <a:bodyPr/>
          <a:lstStyle/>
          <a:p>
            <a:r>
              <a:rPr lang="en-US" dirty="0"/>
              <a:t>Different aggregation functions has been used to learn the parameters.</a:t>
            </a:r>
          </a:p>
          <a:p>
            <a:r>
              <a:rPr lang="en-US" dirty="0"/>
              <a:t>Functions like:</a:t>
            </a:r>
          </a:p>
          <a:p>
            <a:pPr lvl="1"/>
            <a:r>
              <a:rPr lang="en-US" dirty="0"/>
              <a:t>Weighted arithmetic mean</a:t>
            </a:r>
          </a:p>
          <a:p>
            <a:pPr lvl="1"/>
            <a:r>
              <a:rPr lang="en-US" dirty="0"/>
              <a:t>Weighted power means with p = 0.5</a:t>
            </a:r>
          </a:p>
          <a:p>
            <a:pPr lvl="1"/>
            <a:r>
              <a:rPr lang="en-US" dirty="0"/>
              <a:t>Weighted power means with p = 2</a:t>
            </a:r>
          </a:p>
          <a:p>
            <a:pPr lvl="1"/>
            <a:r>
              <a:rPr lang="en-US" dirty="0"/>
              <a:t>Ordered weighted averaging</a:t>
            </a:r>
          </a:p>
          <a:p>
            <a:pPr lvl="1"/>
            <a:r>
              <a:rPr lang="en-US" dirty="0" err="1"/>
              <a:t>Choquet</a:t>
            </a:r>
            <a:r>
              <a:rPr lang="en-US" dirty="0"/>
              <a:t> integral</a:t>
            </a:r>
          </a:p>
          <a:p>
            <a:r>
              <a:rPr lang="en-US" dirty="0"/>
              <a:t>From the above the aggregation functions, best result was acquired from Weighted arithmetic mean function, because of least RMSE and high correlation data.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48961-7B4A-EDAE-1ACD-BF2937F68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 t="7012" r="1411" b="6160"/>
          <a:stretch/>
        </p:blipFill>
        <p:spPr>
          <a:xfrm>
            <a:off x="7393146" y="4868438"/>
            <a:ext cx="4109876" cy="1940775"/>
          </a:xfrm>
          <a:prstGeom prst="rect">
            <a:avLst/>
          </a:prstGeom>
        </p:spPr>
      </p:pic>
      <p:pic>
        <p:nvPicPr>
          <p:cNvPr id="6" name="Slide_11">
            <a:hlinkClick r:id="" action="ppaction://media"/>
            <a:extLst>
              <a:ext uri="{FF2B5EF4-FFF2-40B4-BE49-F238E27FC236}">
                <a16:creationId xmlns:a16="http://schemas.microsoft.com/office/drawing/2014/main" id="{44D3644F-28ED-1B4A-D3F0-40EDF7DC3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3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81"/>
    </mc:Choice>
    <mc:Fallback>
      <p:transition spd="slow" advTm="63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A429-DC43-999C-E836-00C23CB8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04775"/>
            <a:ext cx="10018713" cy="771524"/>
          </a:xfrm>
        </p:spPr>
        <p:txBody>
          <a:bodyPr>
            <a:normAutofit/>
          </a:bodyPr>
          <a:lstStyle/>
          <a:p>
            <a:r>
              <a:rPr lang="en-US" sz="4400" dirty="0"/>
              <a:t>Prediction</a:t>
            </a:r>
            <a:endParaRPr lang="en-IN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16F96-AB5C-AA06-3673-D32A087B8B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4784" y="1200149"/>
                <a:ext cx="10018713" cy="501015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Using Weighted arithmetic mean(WAM) function as model for predicting for new features.</a:t>
                </a:r>
              </a:p>
              <a:p>
                <a:r>
                  <a:rPr lang="en-US" dirty="0"/>
                  <a:t>New features have to go through same pre-processing for provided features.</a:t>
                </a:r>
              </a:p>
              <a:p>
                <a:r>
                  <a:rPr lang="en-US" dirty="0"/>
                  <a:t>Once WAM has been calculated, need to use inverse transformation to calculate predicted unscaled/untransformed value.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0.15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where:</a:t>
                </a:r>
              </a:p>
              <a:p>
                <a:pPr lvl="1"/>
                <a:r>
                  <a:rPr lang="en-US" dirty="0"/>
                  <a:t>Z	= standard score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	= mean of the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standard deviation of the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= exponential</a:t>
                </a:r>
              </a:p>
              <a:p>
                <a:r>
                  <a:rPr lang="en-US" dirty="0"/>
                  <a:t>Model seems to be good as difference between </a:t>
                </a:r>
                <a:r>
                  <a:rPr lang="en-US" dirty="0" err="1"/>
                  <a:t>pred_y</a:t>
                </a:r>
                <a:r>
                  <a:rPr lang="en-US" dirty="0"/>
                  <a:t>(95) and </a:t>
                </a:r>
                <a:r>
                  <a:rPr lang="en-US" dirty="0" err="1"/>
                  <a:t>actual_y</a:t>
                </a:r>
                <a:r>
                  <a:rPr lang="en-US" dirty="0"/>
                  <a:t>(100) is 5 units gap, we can use different functionalities also to decrease this gap.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16F96-AB5C-AA06-3673-D32A087B8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784" y="1200149"/>
                <a:ext cx="10018713" cy="5010151"/>
              </a:xfrm>
              <a:blipFill>
                <a:blip r:embed="rId4"/>
                <a:stretch>
                  <a:fillRect l="-1156" t="-3406" r="-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de_12">
            <a:hlinkClick r:id="" action="ppaction://media"/>
            <a:extLst>
              <a:ext uri="{FF2B5EF4-FFF2-40B4-BE49-F238E27FC236}">
                <a16:creationId xmlns:a16="http://schemas.microsoft.com/office/drawing/2014/main" id="{FF1497B0-B12F-188C-FC0E-08C4D5222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4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33"/>
    </mc:Choice>
    <mc:Fallback>
      <p:transition spd="slow" advTm="89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A429-DC43-999C-E836-00C23CB8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04775"/>
            <a:ext cx="10018713" cy="771524"/>
          </a:xfrm>
        </p:spPr>
        <p:txBody>
          <a:bodyPr>
            <a:normAutofit/>
          </a:bodyPr>
          <a:lstStyle/>
          <a:p>
            <a:r>
              <a:rPr lang="en-US" sz="4400" dirty="0"/>
              <a:t>Limitation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16F96-AB5C-AA06-3673-D32A087B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784" y="1200149"/>
            <a:ext cx="10018713" cy="5010151"/>
          </a:xfrm>
        </p:spPr>
        <p:txBody>
          <a:bodyPr>
            <a:normAutofit/>
          </a:bodyPr>
          <a:lstStyle/>
          <a:p>
            <a:r>
              <a:rPr lang="en-US" dirty="0"/>
              <a:t>As we have just taken 340 sample, which is limitation to our model to predict much better result.</a:t>
            </a:r>
          </a:p>
          <a:p>
            <a:r>
              <a:rPr lang="en-US" dirty="0"/>
              <a:t>Need to have more features for predicting Appliances.</a:t>
            </a:r>
          </a:p>
          <a:p>
            <a:r>
              <a:rPr lang="en-US" dirty="0"/>
              <a:t>From the given dataset we are able to predict energy use, which can be more accurate after some more deep dive(like feature selection, scaling, EDA and more).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7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A429-DC43-999C-E836-00C23CB8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04775"/>
            <a:ext cx="10018713" cy="771524"/>
          </a:xfrm>
        </p:spPr>
        <p:txBody>
          <a:bodyPr>
            <a:normAutofit/>
          </a:bodyPr>
          <a:lstStyle/>
          <a:p>
            <a:r>
              <a:rPr lang="en-US" sz="4400" dirty="0"/>
              <a:t>What more can be done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16F96-AB5C-AA06-3673-D32A087B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784" y="1200149"/>
            <a:ext cx="10018713" cy="5010151"/>
          </a:xfrm>
        </p:spPr>
        <p:txBody>
          <a:bodyPr>
            <a:normAutofit/>
          </a:bodyPr>
          <a:lstStyle/>
          <a:p>
            <a:r>
              <a:rPr lang="en-US" dirty="0"/>
              <a:t>Using different scaling/transforming mechanism(like min-max, negation, </a:t>
            </a:r>
            <a:r>
              <a:rPr lang="en-US" dirty="0" err="1"/>
              <a:t>etc</a:t>
            </a:r>
            <a:r>
              <a:rPr lang="en-US" dirty="0"/>
              <a:t>) to get much more better dataset for modelling.</a:t>
            </a:r>
          </a:p>
          <a:p>
            <a:r>
              <a:rPr lang="en-US" dirty="0"/>
              <a:t>Can use full dataset for modelling, as currently just subset has been used.</a:t>
            </a:r>
          </a:p>
          <a:p>
            <a:r>
              <a:rPr lang="en-US" dirty="0"/>
              <a:t>Different can be used for identifying and handling outliers.</a:t>
            </a:r>
          </a:p>
          <a:p>
            <a:r>
              <a:rPr lang="en-US" dirty="0"/>
              <a:t>Domain knowledge can lead for better feature checks and modelling.</a:t>
            </a:r>
          </a:p>
        </p:txBody>
      </p:sp>
    </p:spTree>
    <p:extLst>
      <p:ext uri="{BB962C8B-B14F-4D97-AF65-F5344CB8AC3E}">
        <p14:creationId xmlns:p14="http://schemas.microsoft.com/office/powerpoint/2010/main" val="147243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530F-D6B4-EAD9-8D92-2DA0AC5D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Understanding Energy Appliances Dataset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C976A-092E-748C-FD2D-9F19520E1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contains modified version of a subset of data used in </a:t>
            </a:r>
            <a:r>
              <a:rPr lang="en-US" dirty="0" err="1"/>
              <a:t>Candanedo</a:t>
            </a:r>
            <a:r>
              <a:rPr lang="en-US" dirty="0"/>
              <a:t> et al, 2017.</a:t>
            </a:r>
          </a:p>
          <a:p>
            <a:r>
              <a:rPr lang="en-IN" dirty="0"/>
              <a:t>Dataset have 340 entries with 5 features and 1 variable of interest.</a:t>
            </a:r>
          </a:p>
          <a:p>
            <a:r>
              <a:rPr lang="en-IN" dirty="0"/>
              <a:t>Dataset summarised: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7A242-CDF8-B555-060B-1E2D44C5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176" y="4678240"/>
            <a:ext cx="9647847" cy="1377829"/>
          </a:xfrm>
          <a:prstGeom prst="rect">
            <a:avLst/>
          </a:prstGeom>
        </p:spPr>
      </p:pic>
      <p:pic>
        <p:nvPicPr>
          <p:cNvPr id="10" name="Slide_2">
            <a:hlinkClick r:id="" action="ppaction://media"/>
            <a:extLst>
              <a:ext uri="{FF2B5EF4-FFF2-40B4-BE49-F238E27FC236}">
                <a16:creationId xmlns:a16="http://schemas.microsoft.com/office/drawing/2014/main" id="{3FD5193D-7078-908B-53D4-AD77A7654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1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5"/>
    </mc:Choice>
    <mc:Fallback>
      <p:transition spd="slow" advTm="5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8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530F-D6B4-EAD9-8D92-2DA0AC5D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Preprocessing Dataset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C976A-092E-748C-FD2D-9F19520E1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Checking for missing values.</a:t>
            </a:r>
          </a:p>
          <a:p>
            <a:r>
              <a:rPr lang="en-IN" dirty="0"/>
              <a:t>Checking for duplicates.</a:t>
            </a:r>
          </a:p>
          <a:p>
            <a:r>
              <a:rPr lang="en-IN" dirty="0"/>
              <a:t>Checking skewness of data.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165BB-D57D-F4F3-2104-58AEAEEABE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56" r="1110" b="4147"/>
          <a:stretch/>
        </p:blipFill>
        <p:spPr>
          <a:xfrm>
            <a:off x="5757862" y="2808000"/>
            <a:ext cx="2628000" cy="61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AEEDE9-B951-C002-D2CE-2A554BDCE9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46" b="16416"/>
          <a:stretch/>
        </p:blipFill>
        <p:spPr>
          <a:xfrm>
            <a:off x="5757862" y="3561001"/>
            <a:ext cx="2371725" cy="39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469C1-55A0-B03A-D6E8-21F06420F2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3" t="3031" r="1801" b="1777"/>
          <a:stretch/>
        </p:blipFill>
        <p:spPr>
          <a:xfrm>
            <a:off x="5757862" y="4098002"/>
            <a:ext cx="2520000" cy="2448000"/>
          </a:xfrm>
          <a:prstGeom prst="rect">
            <a:avLst/>
          </a:prstGeom>
        </p:spPr>
      </p:pic>
      <p:pic>
        <p:nvPicPr>
          <p:cNvPr id="11" name="Slide_3">
            <a:hlinkClick r:id="" action="ppaction://media"/>
            <a:extLst>
              <a:ext uri="{FF2B5EF4-FFF2-40B4-BE49-F238E27FC236}">
                <a16:creationId xmlns:a16="http://schemas.microsoft.com/office/drawing/2014/main" id="{9D989613-8197-3E5A-1130-C71D0E0BF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90"/>
    </mc:Choice>
    <mc:Fallback>
      <p:transition spd="slow" advTm="59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9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530F-D6B4-EAD9-8D92-2DA0AC5D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90489"/>
            <a:ext cx="10018713" cy="790573"/>
          </a:xfrm>
        </p:spPr>
        <p:txBody>
          <a:bodyPr>
            <a:normAutofit/>
          </a:bodyPr>
          <a:lstStyle/>
          <a:p>
            <a:r>
              <a:rPr lang="en-US" sz="4400" dirty="0"/>
              <a:t>Scatter Plot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C976A-092E-748C-FD2D-9F19520E1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99039"/>
            <a:ext cx="10018713" cy="4692162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70131-903B-7D3B-8577-16E7C0D60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t="9432" r="6986" b="6591"/>
          <a:stretch/>
        </p:blipFill>
        <p:spPr>
          <a:xfrm>
            <a:off x="1616771" y="830384"/>
            <a:ext cx="3525436" cy="1954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F7A62-0BAA-9F1F-0183-5F8C5B3749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35" r="6914" b="6590"/>
          <a:stretch/>
        </p:blipFill>
        <p:spPr>
          <a:xfrm>
            <a:off x="7632982" y="830384"/>
            <a:ext cx="3525436" cy="1954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9A0E2D-054D-D803-E7B3-77AB1D5098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35" r="6914" b="6590"/>
          <a:stretch/>
        </p:blipFill>
        <p:spPr>
          <a:xfrm>
            <a:off x="1959671" y="2868351"/>
            <a:ext cx="3525436" cy="1954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C73714-007E-A302-3536-4F53DC738C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465" r="6914" b="6561"/>
          <a:stretch/>
        </p:blipFill>
        <p:spPr>
          <a:xfrm>
            <a:off x="4502845" y="4897691"/>
            <a:ext cx="3525435" cy="1954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4A2F58-322F-CBAE-EF56-792DC89574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465" r="6914" b="6561"/>
          <a:stretch/>
        </p:blipFill>
        <p:spPr>
          <a:xfrm>
            <a:off x="7328182" y="2868351"/>
            <a:ext cx="3525436" cy="1954318"/>
          </a:xfrm>
          <a:prstGeom prst="rect">
            <a:avLst/>
          </a:prstGeom>
        </p:spPr>
      </p:pic>
      <p:pic>
        <p:nvPicPr>
          <p:cNvPr id="18" name="Slide_4">
            <a:hlinkClick r:id="" action="ppaction://media"/>
            <a:extLst>
              <a:ext uri="{FF2B5EF4-FFF2-40B4-BE49-F238E27FC236}">
                <a16:creationId xmlns:a16="http://schemas.microsoft.com/office/drawing/2014/main" id="{73BA05CB-8FB9-5ABF-E1E9-E96D354F5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1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21"/>
    </mc:Choice>
    <mc:Fallback>
      <p:transition spd="slow" advTm="41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2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9DBC-FDC2-EF2C-0B87-59F62363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23825"/>
            <a:ext cx="10018713" cy="63817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Correlation 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99EE1-91FF-92CF-7FAC-553D9D6AE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14400"/>
            <a:ext cx="10018713" cy="2314576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cor</a:t>
            </a:r>
            <a:r>
              <a:rPr lang="en-US" dirty="0"/>
              <a:t>() method, will understand relationship between each features(X1, X2, X3, X4, X5) with variable of interest(Y). </a:t>
            </a:r>
          </a:p>
          <a:p>
            <a:r>
              <a:rPr lang="en-US" dirty="0"/>
              <a:t>As per the details, except X4 all are valid for modelling purpose.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AF21B-299E-95F9-384C-B8FE4E487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55" t="7026" r="11793" b="2242"/>
          <a:stretch/>
        </p:blipFill>
        <p:spPr>
          <a:xfrm>
            <a:off x="7104749" y="3324226"/>
            <a:ext cx="4398273" cy="3347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69038-2D4B-06B2-5ED9-7C956482C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0" y="3324226"/>
            <a:ext cx="5256832" cy="2219324"/>
          </a:xfrm>
          <a:prstGeom prst="rect">
            <a:avLst/>
          </a:prstGeom>
        </p:spPr>
      </p:pic>
      <p:pic>
        <p:nvPicPr>
          <p:cNvPr id="11" name="Slide_5">
            <a:hlinkClick r:id="" action="ppaction://media"/>
            <a:extLst>
              <a:ext uri="{FF2B5EF4-FFF2-40B4-BE49-F238E27FC236}">
                <a16:creationId xmlns:a16="http://schemas.microsoft.com/office/drawing/2014/main" id="{A740BF52-2B93-EFFE-78E9-977B0222E7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1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68"/>
    </mc:Choice>
    <mc:Fallback>
      <p:transition spd="slow" advTm="47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9DBC-FDC2-EF2C-0B87-59F62363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23825"/>
            <a:ext cx="10018713" cy="63817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Histogram </a:t>
            </a:r>
            <a:endParaRPr lang="en-IN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DCB24-BAF8-CBA5-D658-B7AADEC8B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43" b="6468"/>
          <a:stretch/>
        </p:blipFill>
        <p:spPr>
          <a:xfrm>
            <a:off x="1484310" y="1836000"/>
            <a:ext cx="5116515" cy="21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D03AD-827C-9EC9-5A61-4463D488C5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3" b="6468"/>
          <a:stretch/>
        </p:blipFill>
        <p:spPr>
          <a:xfrm>
            <a:off x="6979186" y="1836000"/>
            <a:ext cx="5116515" cy="21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DD3C9-C1EF-A534-9470-54134330D9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27" b="7214"/>
          <a:stretch/>
        </p:blipFill>
        <p:spPr>
          <a:xfrm>
            <a:off x="3953670" y="4464000"/>
            <a:ext cx="5713410" cy="2088000"/>
          </a:xfrm>
          <a:prstGeom prst="rect">
            <a:avLst/>
          </a:prstGeom>
        </p:spPr>
      </p:pic>
      <p:pic>
        <p:nvPicPr>
          <p:cNvPr id="15" name="Slide_6-7">
            <a:hlinkClick r:id="" action="ppaction://media"/>
            <a:extLst>
              <a:ext uri="{FF2B5EF4-FFF2-40B4-BE49-F238E27FC236}">
                <a16:creationId xmlns:a16="http://schemas.microsoft.com/office/drawing/2014/main" id="{1C157294-481C-F0B0-AE6F-0CB8BE1D9B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8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87"/>
    </mc:Choice>
    <mc:Fallback>
      <p:transition spd="slow" advTm="43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8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9DBC-FDC2-EF2C-0B87-59F62363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23825"/>
            <a:ext cx="10018713" cy="63817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Histogram </a:t>
            </a: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96645-67DA-0000-3B8D-FA5070E1C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6" b="6172"/>
          <a:stretch/>
        </p:blipFill>
        <p:spPr>
          <a:xfrm>
            <a:off x="1484309" y="1440000"/>
            <a:ext cx="4335465" cy="230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00C6F-AF1E-0F19-9930-BC5D2A352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6" b="6302"/>
          <a:stretch/>
        </p:blipFill>
        <p:spPr>
          <a:xfrm>
            <a:off x="7352371" y="1440000"/>
            <a:ext cx="4449104" cy="230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421BC-6F09-1473-6596-781D9BEB6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0" b="6658"/>
          <a:stretch/>
        </p:blipFill>
        <p:spPr>
          <a:xfrm>
            <a:off x="2994022" y="4248000"/>
            <a:ext cx="6823079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7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9DBC-FDC2-EF2C-0B87-59F62363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23825"/>
            <a:ext cx="10018713" cy="63817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Outlier Description </a:t>
            </a: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C7230-4B1A-2486-0C9B-7E90752B5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3" t="5421" r="5990" b="12032"/>
          <a:stretch/>
        </p:blipFill>
        <p:spPr>
          <a:xfrm>
            <a:off x="3816000" y="1908000"/>
            <a:ext cx="5184000" cy="4212000"/>
          </a:xfrm>
          <a:prstGeom prst="rect">
            <a:avLst/>
          </a:prstGeom>
        </p:spPr>
      </p:pic>
      <p:pic>
        <p:nvPicPr>
          <p:cNvPr id="6" name="Slide_8">
            <a:hlinkClick r:id="" action="ppaction://media"/>
            <a:extLst>
              <a:ext uri="{FF2B5EF4-FFF2-40B4-BE49-F238E27FC236}">
                <a16:creationId xmlns:a16="http://schemas.microsoft.com/office/drawing/2014/main" id="{7E08E53A-2922-8E59-9CB9-E7AB14F030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66"/>
    </mc:Choice>
    <mc:Fallback>
      <p:transition spd="slow" advTm="60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A429-DC43-999C-E836-00C23CB8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04775"/>
            <a:ext cx="10018713" cy="771524"/>
          </a:xfrm>
        </p:spPr>
        <p:txBody>
          <a:bodyPr>
            <a:normAutofit/>
          </a:bodyPr>
          <a:lstStyle/>
          <a:p>
            <a:r>
              <a:rPr lang="en-US" sz="4400" dirty="0"/>
              <a:t>Data Transformation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16F96-AB5C-AA06-3673-D32A087B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200149"/>
            <a:ext cx="10018713" cy="5010151"/>
          </a:xfrm>
        </p:spPr>
        <p:txBody>
          <a:bodyPr/>
          <a:lstStyle/>
          <a:p>
            <a:r>
              <a:rPr lang="en-US" dirty="0"/>
              <a:t>As we are considering only X1, X2, X3, X5 as features with Y as target.</a:t>
            </a:r>
          </a:p>
          <a:p>
            <a:r>
              <a:rPr lang="en-US" dirty="0"/>
              <a:t>Data transforming techniques:</a:t>
            </a:r>
          </a:p>
          <a:p>
            <a:pPr lvl="1"/>
            <a:r>
              <a:rPr lang="en-US" dirty="0"/>
              <a:t>Polynomial Transformation: This transformation has been applied with p as ½ on below params:</a:t>
            </a:r>
          </a:p>
          <a:p>
            <a:pPr lvl="2"/>
            <a:r>
              <a:rPr lang="en-US" dirty="0"/>
              <a:t>X1: Temperature in kitchen area, in Celsius</a:t>
            </a:r>
          </a:p>
          <a:p>
            <a:pPr lvl="2"/>
            <a:r>
              <a:rPr lang="en-US" dirty="0"/>
              <a:t>X3: Temperature outside (from weather station), in Celsius</a:t>
            </a:r>
          </a:p>
          <a:p>
            <a:pPr lvl="1"/>
            <a:r>
              <a:rPr lang="en-US" dirty="0"/>
              <a:t>Log Transformation: This transformation has been applied for below params:</a:t>
            </a:r>
          </a:p>
          <a:p>
            <a:pPr lvl="2"/>
            <a:r>
              <a:rPr lang="en-US" dirty="0"/>
              <a:t>X2: Humidity in kitchen area, given as a percentage</a:t>
            </a:r>
          </a:p>
          <a:p>
            <a:pPr lvl="2"/>
            <a:r>
              <a:rPr lang="en-US" dirty="0"/>
              <a:t>X5: Visibility (from weather station), in km</a:t>
            </a:r>
          </a:p>
          <a:p>
            <a:pPr lvl="2"/>
            <a:r>
              <a:rPr lang="en-US" dirty="0"/>
              <a:t>Y: Appliances, energy use, in </a:t>
            </a:r>
            <a:r>
              <a:rPr lang="en-US" dirty="0" err="1"/>
              <a:t>Wh</a:t>
            </a:r>
            <a:endParaRPr lang="en-US" dirty="0"/>
          </a:p>
        </p:txBody>
      </p:sp>
      <p:pic>
        <p:nvPicPr>
          <p:cNvPr id="4" name="Slide_9">
            <a:hlinkClick r:id="" action="ppaction://media"/>
            <a:extLst>
              <a:ext uri="{FF2B5EF4-FFF2-40B4-BE49-F238E27FC236}">
                <a16:creationId xmlns:a16="http://schemas.microsoft.com/office/drawing/2014/main" id="{C04256E3-D990-7668-F2DD-FD64C06BC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7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53"/>
    </mc:Choice>
    <mc:Fallback>
      <p:transition spd="slow" advTm="45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457</TotalTime>
  <Words>600</Words>
  <Application>Microsoft Office PowerPoint</Application>
  <PresentationFormat>Widescreen</PresentationFormat>
  <Paragraphs>67</Paragraphs>
  <Slides>14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Corbel</vt:lpstr>
      <vt:lpstr>Inter</vt:lpstr>
      <vt:lpstr>Parallax</vt:lpstr>
      <vt:lpstr>Mid Term Assessment</vt:lpstr>
      <vt:lpstr>Understanding Energy Appliances Dataset</vt:lpstr>
      <vt:lpstr>Preprocessing Dataset</vt:lpstr>
      <vt:lpstr>Scatter Plot</vt:lpstr>
      <vt:lpstr>Correlation </vt:lpstr>
      <vt:lpstr>Histogram </vt:lpstr>
      <vt:lpstr>Histogram </vt:lpstr>
      <vt:lpstr>Outlier Description </vt:lpstr>
      <vt:lpstr>Data Transformation</vt:lpstr>
      <vt:lpstr>Data Scaling</vt:lpstr>
      <vt:lpstr>Aggregation Functions</vt:lpstr>
      <vt:lpstr>Prediction</vt:lpstr>
      <vt:lpstr>Limitation</vt:lpstr>
      <vt:lpstr>What more can be done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Term Assessment</dc:title>
  <dc:creator>Yatharth Deoly</dc:creator>
  <cp:lastModifiedBy>Yatharth Deoly</cp:lastModifiedBy>
  <cp:revision>12</cp:revision>
  <dcterms:created xsi:type="dcterms:W3CDTF">2023-12-10T09:28:40Z</dcterms:created>
  <dcterms:modified xsi:type="dcterms:W3CDTF">2023-12-10T17:05:42Z</dcterms:modified>
</cp:coreProperties>
</file>